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</p:sldIdLst>
  <p:sldSz cy="6858000" cx="9144000"/>
  <p:notesSz cx="7010400" cy="9296400"/>
  <p:embeddedFontLst>
    <p:embeddedFont>
      <p:font typeface="Garamond"/>
      <p:regular r:id="rId10"/>
      <p:bold r:id="rId11"/>
      <p:italic r:id="rId12"/>
      <p:boldItalic r:id="rId13"/>
    </p:embeddedFont>
    <p:embeddedFont>
      <p:font typeface="Titillium Web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GoogleSlidesCustomDataVersion2">
      <go:slidesCustomData xmlns:go="http://customooxmlschemas.google.com/" r:id="rId18" roundtripDataSignature="AMtx7mhwJNaSJ2ZHFEmOxjH5SE0W98ve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E23330F-E24A-4E21-954F-D4DDD89B7975}">
  <a:tblStyle styleId="{9E23330F-E24A-4E21-954F-D4DDD89B797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fill>
          <a:solidFill>
            <a:srgbClr val="CFD7E7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FD7E7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928" orient="horz"/>
        <p:guide pos="220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Garamond-bold.fntdata"/><Relationship Id="rId10" Type="http://schemas.openxmlformats.org/officeDocument/2006/relationships/font" Target="fonts/Garamond-regular.fntdata"/><Relationship Id="rId13" Type="http://schemas.openxmlformats.org/officeDocument/2006/relationships/font" Target="fonts/Garamond-boldItalic.fntdata"/><Relationship Id="rId12" Type="http://schemas.openxmlformats.org/officeDocument/2006/relationships/font" Target="fonts/Garamond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TitilliumWeb-bold.fntdata"/><Relationship Id="rId14" Type="http://schemas.openxmlformats.org/officeDocument/2006/relationships/font" Target="fonts/TitilliumWeb-regular.fntdata"/><Relationship Id="rId17" Type="http://schemas.openxmlformats.org/officeDocument/2006/relationships/font" Target="fonts/TitilliumWeb-boldItalic.fntdata"/><Relationship Id="rId16" Type="http://schemas.openxmlformats.org/officeDocument/2006/relationships/font" Target="fonts/TitilliumWeb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tada café">
  <p:cSld name="Portada café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Calibri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9" name="Google Shape;19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5" name="Google Shape;75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6" name="Google Shape;7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83" name="Google Shape;83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rior café">
  <p:cSld name="Interior café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tada marino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8"/>
          <p:cNvSpPr txBox="1"/>
          <p:nvPr>
            <p:ph type="ctrTitle"/>
          </p:nvPr>
        </p:nvSpPr>
        <p:spPr>
          <a:xfrm>
            <a:off x="685800" y="4211484"/>
            <a:ext cx="7772400" cy="11470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EDBB"/>
              </a:buClr>
              <a:buSzPts val="3600"/>
              <a:buFont typeface="Garamond"/>
              <a:buNone/>
              <a:defRPr b="0" i="0" sz="3600">
                <a:solidFill>
                  <a:srgbClr val="FEEDBB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subTitle"/>
          </p:nvPr>
        </p:nvSpPr>
        <p:spPr>
          <a:xfrm>
            <a:off x="1371600" y="5358581"/>
            <a:ext cx="6400800" cy="771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  <a:defRPr b="0" i="0" sz="24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 PJECZ Ver beige.png" id="32" name="Google Shape;32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55700" y="909116"/>
            <a:ext cx="6828993" cy="291388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rior marino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2941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F39"/>
              </a:buClr>
              <a:buSzPts val="4400"/>
              <a:buFont typeface="Titillium Web"/>
              <a:buNone/>
              <a:defRPr b="0" i="0">
                <a:solidFill>
                  <a:srgbClr val="2D2F39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457200" y="1600200"/>
            <a:ext cx="8229600" cy="44056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b="0" i="0">
                <a:latin typeface="Garamond"/>
                <a:ea typeface="Garamond"/>
                <a:cs typeface="Garamond"/>
                <a:sym typeface="Garamond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b="0" i="0">
                <a:latin typeface="Garamond"/>
                <a:ea typeface="Garamond"/>
                <a:cs typeface="Garamond"/>
                <a:sym typeface="Garamond"/>
              </a:defRPr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Garamond"/>
                <a:ea typeface="Garamond"/>
                <a:cs typeface="Garamond"/>
                <a:sym typeface="Garamond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b="0" i="0">
                <a:latin typeface="Garamond"/>
                <a:ea typeface="Garamond"/>
                <a:cs typeface="Garamond"/>
                <a:sym typeface="Garamond"/>
              </a:defRPr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b="0" i="0">
                <a:latin typeface="Garamond"/>
                <a:ea typeface="Garamond"/>
                <a:cs typeface="Garamond"/>
                <a:sym typeface="Garamond"/>
              </a:defRPr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9"/>
          <p:cNvSpPr/>
          <p:nvPr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 PJECZ Hori beige.png" id="40" name="Google Shape;4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3351" y="6268775"/>
            <a:ext cx="2869397" cy="48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4" name="Google Shape;4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8" name="Google Shape;58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Google Shape;102;p2"/>
          <p:cNvGraphicFramePr/>
          <p:nvPr/>
        </p:nvGraphicFramePr>
        <p:xfrm>
          <a:off x="478971" y="971797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{9E23330F-E24A-4E21-954F-D4DDD89B7975}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27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 Su estructura jurisdiccional y administrativa;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Humanos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2. Las funciones de las unidades jurisdiccionales, así como de las áreas administrativas;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Jurisdiccional, No Jurisdiccional y Administrativa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 El directorio de los funcionarios judiciales y administrativos. En el caso de los primeros deberá incluir desde el nivel de actuario o equivalente; además de la forma en que le fue asignada la plaza;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Humanos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4. La información desglosada sobre el presupuesto asignado, así como los informes sobre su ejecución;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5. El monto, destino y aplicación del Fondo para el Mejoramiento de la Administración de Justicia;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6. Los principales indicadores sobre la actividad jurisdiccional que deberán incluir, al menos, los asuntos iniciados, en trámite y resueltos;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Secretaria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7. Las listas de acuerdos de todos los órganos jurisdiccionales, las sentencias relevantes con los respectivos votos particulares si los hubiere, en los casos de los Tribunales Colegiados y la jurisprudencia sentada por los órganos competentes para establecerla;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Jurisdiccional difunde la lista de acuerdo diaria 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3" name="Google Shape;103;p2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27</a:t>
            </a:r>
            <a:endParaRPr b="1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0" y="152400"/>
            <a:ext cx="6008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CALENDARIO DE ACTUALIZACIÓN DE LA INFORMACIÓN PUBLICA DE OFICIO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(Conforme a la Ley de Acceso a la Información Pública para el Estado de Coahuila de Zaragoza)</a:t>
            </a:r>
            <a:endParaRPr b="1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p3"/>
          <p:cNvGraphicFramePr/>
          <p:nvPr/>
        </p:nvGraphicFramePr>
        <p:xfrm>
          <a:off x="478971" y="85235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{9E23330F-E24A-4E21-954F-D4DDD89B7975}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27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 Agenda de audiencias a realizarse, incluyendo número de expediente, nombre de las partes, fecha, hora, distrito y juzgado en que se desahogará. Debiendo publicarse con un plazo mínimo de 3 días antes a su realización;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Jurisdiccional difunde la agenda de audiencia diaria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9. Las sentencias que hayan causado ejecutoria en su versión pública;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Jurisdiccional difunde la versión pública de la sentencia que haya causado ejecutoria y en los términos previstos por el Protocolo correspondiente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10. Las actas de las visitas de inspección realizadas por parte del Consejo de la Judicatura;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Visitaduría Judicial General. Esto se hará dentro de los veinte días siguientes a la fecha en que se dé cuenta del acta respectiva a la Secretaría de Acuerdo y Trámite del Consejo de la Judicatura 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11. Calendario de días inhábiles;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General de Acuerdos del Pleno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12. Ubicación de los expedientes;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Jurisdiccional difunde la ubicación de expedientes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13. Formatos de procedimientos;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Jurisdiccional ,no Jurisdiccional y Administrativo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14. Estadísticas de amparos concedidos en contra de las resoluciones emitidas por la autoridad;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Secretaria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0" name="Google Shape;110;p3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27</a:t>
            </a:r>
            <a:endParaRPr b="1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Google Shape;115;p4"/>
          <p:cNvGraphicFramePr/>
          <p:nvPr/>
        </p:nvGraphicFramePr>
        <p:xfrm>
          <a:off x="488385" y="97591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{9E23330F-E24A-4E21-954F-D4DDD89B7975}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27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21. El estado que guarda el sistema pensionario del Poder Judicial del Estado;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22. Cualquier otra información que se considere relevante a juicio del Pleno del Tribunal Superior de Justicia o del Consejo de la Judicatura del Poder Judicial del Estado;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General de Acuerdos del Pleno y de la Presidencia del Tribunal Superior de Justicia 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23. El proceso de selección de jueces y magistrados.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Consejo de la Judicatura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538C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6" name="Google Shape;116;p4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27</a:t>
            </a:r>
            <a:endParaRPr b="1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